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8"/>
  </p:notesMasterIdLst>
  <p:sldIdLst>
    <p:sldId id="256" r:id="rId2"/>
    <p:sldId id="272" r:id="rId3"/>
    <p:sldId id="278" r:id="rId4"/>
    <p:sldId id="274" r:id="rId5"/>
    <p:sldId id="276" r:id="rId6"/>
    <p:sldId id="277" r:id="rId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747"/>
    <a:srgbClr val="FF1919"/>
    <a:srgbClr val="B7D8FF"/>
    <a:srgbClr val="9FCAFF"/>
    <a:srgbClr val="8BBFFF"/>
    <a:srgbClr val="79B6FF"/>
    <a:srgbClr val="57A3FF"/>
    <a:srgbClr val="81BAFF"/>
    <a:srgbClr val="FABD26"/>
    <a:srgbClr val="06BA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203" autoAdjust="0"/>
  </p:normalViewPr>
  <p:slideViewPr>
    <p:cSldViewPr>
      <p:cViewPr>
        <p:scale>
          <a:sx n="91" d="100"/>
          <a:sy n="91" d="100"/>
        </p:scale>
        <p:origin x="-972" y="10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97363"/>
          </a:xfrm>
          <a:prstGeom prst="rect">
            <a:avLst/>
          </a:prstGeom>
        </p:spPr>
        <p:txBody>
          <a:bodyPr vert="horz" lIns="91859" tIns="45930" rIns="91859" bIns="4593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5" y="2"/>
            <a:ext cx="2971800" cy="497363"/>
          </a:xfrm>
          <a:prstGeom prst="rect">
            <a:avLst/>
          </a:prstGeom>
        </p:spPr>
        <p:txBody>
          <a:bodyPr vert="horz" lIns="91859" tIns="45930" rIns="91859" bIns="45930" rtlCol="0"/>
          <a:lstStyle>
            <a:lvl1pPr algn="r">
              <a:defRPr sz="1200"/>
            </a:lvl1pPr>
          </a:lstStyle>
          <a:p>
            <a:fld id="{E2E549DC-E054-4537-9AFF-7199215EE8BC}" type="datetimeFigureOut">
              <a:rPr lang="ru-RU" smtClean="0"/>
              <a:pPr/>
              <a:t>20.06.2018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59" tIns="45930" rIns="91859" bIns="4593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8"/>
            <a:ext cx="5486400" cy="4476273"/>
          </a:xfrm>
          <a:prstGeom prst="rect">
            <a:avLst/>
          </a:prstGeom>
        </p:spPr>
        <p:txBody>
          <a:bodyPr vert="horz" lIns="91859" tIns="45930" rIns="91859" bIns="4593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7"/>
            <a:ext cx="2971800" cy="497363"/>
          </a:xfrm>
          <a:prstGeom prst="rect">
            <a:avLst/>
          </a:prstGeom>
        </p:spPr>
        <p:txBody>
          <a:bodyPr vert="horz" lIns="91859" tIns="45930" rIns="91859" bIns="4593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5" y="9448187"/>
            <a:ext cx="2971800" cy="497363"/>
          </a:xfrm>
          <a:prstGeom prst="rect">
            <a:avLst/>
          </a:prstGeom>
        </p:spPr>
        <p:txBody>
          <a:bodyPr vert="horz" lIns="91859" tIns="45930" rIns="91859" bIns="45930" rtlCol="0" anchor="b"/>
          <a:lstStyle>
            <a:lvl1pPr algn="r">
              <a:defRPr sz="1200"/>
            </a:lvl1pPr>
          </a:lstStyle>
          <a:p>
            <a:fld id="{B7731B42-FCEE-4B51-A29E-1DFAC4C79E7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750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01274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8142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9208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8464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436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6408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3321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4448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54721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5416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44829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4000"/>
                <a:satMod val="110000"/>
              </a:schemeClr>
            </a:gs>
            <a:gs pos="44000">
              <a:schemeClr val="bg1">
                <a:tint val="93000"/>
                <a:satMod val="115000"/>
              </a:schemeClr>
            </a:gs>
            <a:gs pos="100000">
              <a:schemeClr val="bg1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424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888750"/>
            <a:ext cx="10081120" cy="550880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3.gi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36622" y="454416"/>
            <a:ext cx="706986" cy="74233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Прямоугольник 6"/>
          <p:cNvSpPr/>
          <p:nvPr/>
        </p:nvSpPr>
        <p:spPr>
          <a:xfrm>
            <a:off x="0" y="40466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cs typeface="Times New Roman" panose="02020603050405020304" pitchFamily="18" charset="0"/>
              </a:rPr>
              <a:t>Главное управление Московской области </a:t>
            </a:r>
            <a:br>
              <a:rPr lang="ru-RU" sz="2400" b="1" dirty="0">
                <a:cs typeface="Times New Roman" panose="02020603050405020304" pitchFamily="18" charset="0"/>
              </a:rPr>
            </a:br>
            <a:r>
              <a:rPr lang="ru-RU" sz="2400" b="1" dirty="0">
                <a:cs typeface="Times New Roman" panose="02020603050405020304" pitchFamily="18" charset="0"/>
              </a:rPr>
              <a:t>«Государственная жилищная инспекция </a:t>
            </a:r>
            <a:endParaRPr lang="ru-RU" sz="2400" b="1" dirty="0" smtClean="0"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cs typeface="Times New Roman" panose="02020603050405020304" pitchFamily="18" charset="0"/>
              </a:rPr>
              <a:t>Московской </a:t>
            </a:r>
            <a:r>
              <a:rPr lang="ru-RU" sz="2400" b="1" dirty="0">
                <a:cs typeface="Times New Roman" panose="02020603050405020304" pitchFamily="18" charset="0"/>
              </a:rPr>
              <a:t>области»</a:t>
            </a:r>
            <a:br>
              <a:rPr lang="ru-RU" sz="2400" b="1" dirty="0">
                <a:cs typeface="Times New Roman" panose="02020603050405020304" pitchFamily="18" charset="0"/>
              </a:rPr>
            </a:b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287825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onstantia" pitchFamily="18" charset="0"/>
              </a:rPr>
              <a:t>День открытых дверей </a:t>
            </a:r>
          </a:p>
          <a:p>
            <a:pPr algn="ctr"/>
            <a:r>
              <a:rPr lang="ru-RU" sz="2400" dirty="0" smtClean="0">
                <a:latin typeface="Constantia" pitchFamily="18" charset="0"/>
              </a:rPr>
              <a:t>в управляющих компаниях Подмосковья</a:t>
            </a:r>
          </a:p>
          <a:p>
            <a:pPr algn="ctr"/>
            <a:r>
              <a:rPr lang="ru-RU" sz="2400" dirty="0" smtClean="0">
                <a:latin typeface="Constantia" pitchFamily="18" charset="0"/>
              </a:rPr>
              <a:t>«Подготовка МКД к осенне-зимнему периоду»</a:t>
            </a:r>
          </a:p>
          <a:p>
            <a:pPr algn="ctr"/>
            <a:endParaRPr lang="ru-RU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473878" y="4365104"/>
            <a:ext cx="219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30 июня 2018 года</a:t>
            </a:r>
            <a:endParaRPr lang="ru-RU" b="1" i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50860"/>
            <a:ext cx="1027537" cy="91790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4981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с одним вырезанным скругленным углом 13"/>
          <p:cNvSpPr/>
          <p:nvPr/>
        </p:nvSpPr>
        <p:spPr>
          <a:xfrm>
            <a:off x="251520" y="3356992"/>
            <a:ext cx="2880320" cy="2880320"/>
          </a:xfrm>
          <a:prstGeom prst="snipRoundRect">
            <a:avLst>
              <a:gd name="adj1" fmla="val 0"/>
              <a:gd name="adj2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с двумя вырезанными соседними углами 12"/>
          <p:cNvSpPr/>
          <p:nvPr/>
        </p:nvSpPr>
        <p:spPr>
          <a:xfrm>
            <a:off x="899592" y="1484784"/>
            <a:ext cx="7056784" cy="1152128"/>
          </a:xfrm>
          <a:prstGeom prst="snip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484784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Зимний период – это, в первую очередь, время отопительного сезона, поэтому вопрос обогрева квартир волнует и собственников жилья и управляющие организации.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к отопительному периоду начинается с 1 мая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3302982"/>
            <a:ext cx="2987824" cy="28623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Целью подготовки многоквартирного дома к  осенне-зимнему периоду является выполнение работ по содержанию и ремонту общего имущества МКД, обеспечивающих исправное функционирование  инженерного оборудования в отопительный период.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04664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onstantia" pitchFamily="18" charset="0"/>
                <a:cs typeface="David" pitchFamily="34" charset="-79"/>
              </a:rPr>
              <a:t>Подготовка к осенне-зимнему периоду </a:t>
            </a:r>
            <a:endParaRPr lang="ru-RU" sz="2400" dirty="0">
              <a:latin typeface="Constantia" pitchFamily="18" charset="0"/>
              <a:cs typeface="David" pitchFamily="34" charset="-79"/>
            </a:endParaRPr>
          </a:p>
        </p:txBody>
      </p:sp>
      <p:pic>
        <p:nvPicPr>
          <p:cNvPr id="12" name="Picture 2" descr="http://www.usolie-raion.ru/images/2017/ZHKH.jpg"/>
          <p:cNvPicPr>
            <a:picLocks noChangeAspect="1" noChangeArrowheads="1"/>
          </p:cNvPicPr>
          <p:nvPr/>
        </p:nvPicPr>
        <p:blipFill rotWithShape="1">
          <a:blip r:embed="rId2" cstate="print"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" t="1568" b="5899"/>
          <a:stretch/>
        </p:blipFill>
        <p:spPr bwMode="auto">
          <a:xfrm>
            <a:off x="3381539" y="2901137"/>
            <a:ext cx="5419486" cy="369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3.gi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36622" y="454416"/>
            <a:ext cx="706986" cy="7423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50860"/>
            <a:ext cx="1027537" cy="91790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676456" y="6488964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2</a:t>
            </a:r>
            <a:endParaRPr lang="ru-RU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horoshikhEV\Downloads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695484"/>
            <a:ext cx="4874005" cy="2741628"/>
          </a:xfrm>
          <a:prstGeom prst="rect">
            <a:avLst/>
          </a:prstGeom>
          <a:noFill/>
        </p:spPr>
      </p:pic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1547738" y="1340768"/>
            <a:ext cx="2376190" cy="1671637"/>
          </a:xfrm>
          <a:prstGeom prst="roundRect">
            <a:avLst>
              <a:gd name="adj" fmla="val 13009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zh-CN" altLang="en-US" sz="1600"/>
          </a:p>
        </p:txBody>
      </p:sp>
      <p:sp>
        <p:nvSpPr>
          <p:cNvPr id="22" name="AutoShape 3"/>
          <p:cNvSpPr>
            <a:spLocks noChangeArrowheads="1"/>
          </p:cNvSpPr>
          <p:nvPr/>
        </p:nvSpPr>
        <p:spPr bwMode="auto">
          <a:xfrm>
            <a:off x="4067175" y="1340768"/>
            <a:ext cx="2173288" cy="1671637"/>
          </a:xfrm>
          <a:prstGeom prst="roundRect">
            <a:avLst>
              <a:gd name="adj" fmla="val 13009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zh-CN" altLang="en-US" sz="1600"/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2903538" y="4141118"/>
            <a:ext cx="2460550" cy="1664146"/>
          </a:xfrm>
          <a:prstGeom prst="roundRect">
            <a:avLst>
              <a:gd name="adj" fmla="val 13009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zh-CN" altLang="en-US" sz="1600"/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5482779" y="4243324"/>
            <a:ext cx="2617613" cy="841860"/>
          </a:xfrm>
          <a:prstGeom prst="roundRect">
            <a:avLst>
              <a:gd name="adj" fmla="val 13009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zh-CN" altLang="en-US" sz="1600"/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395536" y="4141118"/>
            <a:ext cx="2376263" cy="1952178"/>
          </a:xfrm>
          <a:prstGeom prst="roundRect">
            <a:avLst>
              <a:gd name="adj" fmla="val 13009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zh-CN" altLang="en-US" sz="1600"/>
          </a:p>
        </p:txBody>
      </p:sp>
      <p:sp>
        <p:nvSpPr>
          <p:cNvPr id="2" name="TextBox 1"/>
          <p:cNvSpPr txBox="1"/>
          <p:nvPr/>
        </p:nvSpPr>
        <p:spPr>
          <a:xfrm>
            <a:off x="8676456" y="6488964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404664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onstantia" pitchFamily="18" charset="0"/>
                <a:cs typeface="David" pitchFamily="34" charset="-79"/>
              </a:rPr>
              <a:t>Работы по подготовке МКД к эксплуатации </a:t>
            </a:r>
            <a:br>
              <a:rPr lang="ru-RU" sz="2400" dirty="0" smtClean="0">
                <a:latin typeface="Constantia" pitchFamily="18" charset="0"/>
                <a:cs typeface="David" pitchFamily="34" charset="-79"/>
              </a:rPr>
            </a:br>
            <a:r>
              <a:rPr lang="ru-RU" sz="2400" dirty="0" smtClean="0">
                <a:latin typeface="Constantia" pitchFamily="18" charset="0"/>
                <a:cs typeface="David" pitchFamily="34" charset="-79"/>
              </a:rPr>
              <a:t>в зимних условиях</a:t>
            </a:r>
            <a:endParaRPr lang="ru-RU" sz="2400" dirty="0">
              <a:latin typeface="Constantia" pitchFamily="18" charset="0"/>
              <a:cs typeface="David" pitchFamily="34" charset="-79"/>
            </a:endParaRPr>
          </a:p>
        </p:txBody>
      </p:sp>
      <p:pic>
        <p:nvPicPr>
          <p:cNvPr id="11" name="image3.gi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36622" y="454416"/>
            <a:ext cx="706986" cy="7423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50860"/>
            <a:ext cx="1027537" cy="91790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771800" y="4149080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Ремонт подвальных помещений, дренажных и водоотводящих устройств.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Ремонт покрытий дворовых территорий в том числе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отмосток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приямков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95936" y="1268760"/>
            <a:ext cx="2232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Ремонт чердачных помещений, утепление чердачного перекрытия, изоляция трубопроводов, вентиляционных  камер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>
            <a:off x="-323850" y="3626768"/>
            <a:ext cx="7344122" cy="18256"/>
          </a:xfrm>
          <a:prstGeom prst="line">
            <a:avLst/>
          </a:prstGeom>
          <a:noFill/>
          <a:ln w="101600">
            <a:solidFill>
              <a:schemeClr val="accent1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730375" y="2715543"/>
            <a:ext cx="244475" cy="1030287"/>
            <a:chOff x="1090" y="1759"/>
            <a:chExt cx="154" cy="64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8" name="Line 14"/>
            <p:cNvSpPr>
              <a:spLocks noChangeShapeType="1"/>
            </p:cNvSpPr>
            <p:nvPr/>
          </p:nvSpPr>
          <p:spPr bwMode="auto">
            <a:xfrm flipH="1">
              <a:off x="1170" y="1759"/>
              <a:ext cx="2" cy="569"/>
            </a:xfrm>
            <a:prstGeom prst="line">
              <a:avLst/>
            </a:prstGeom>
            <a:grpFill/>
            <a:ln w="19050">
              <a:solidFill>
                <a:schemeClr val="tx1">
                  <a:lumMod val="95000"/>
                  <a:lumOff val="5000"/>
                </a:schemeClr>
              </a:solidFill>
              <a:prstDash val="sysDot"/>
              <a:round/>
              <a:headEnd type="oval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/>
            </a:p>
          </p:txBody>
        </p:sp>
        <p:grpSp>
          <p:nvGrpSpPr>
            <p:cNvPr id="4" name="Group 138"/>
            <p:cNvGrpSpPr>
              <a:grpSpLocks/>
            </p:cNvGrpSpPr>
            <p:nvPr/>
          </p:nvGrpSpPr>
          <p:grpSpPr bwMode="auto">
            <a:xfrm>
              <a:off x="1090" y="2254"/>
              <a:ext cx="154" cy="154"/>
              <a:chOff x="1661" y="2750"/>
              <a:chExt cx="250" cy="250"/>
            </a:xfrm>
            <a:grpFill/>
          </p:grpSpPr>
          <p:sp>
            <p:nvSpPr>
              <p:cNvPr id="30" name="Oval 139"/>
              <p:cNvSpPr>
                <a:spLocks noChangeArrowheads="1"/>
              </p:cNvSpPr>
              <p:nvPr/>
            </p:nvSpPr>
            <p:spPr bwMode="auto">
              <a:xfrm>
                <a:off x="1661" y="2750"/>
                <a:ext cx="250" cy="25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xtLst/>
            </p:spPr>
            <p:txBody>
              <a:bodyPr wrap="none" anchor="ctr"/>
              <a:lstStyle/>
              <a:p>
                <a:pPr algn="ctr"/>
                <a:endParaRPr kumimoji="0" lang="ko-KR" altLang="ko-KR" sz="160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31" name="Oval 140"/>
              <p:cNvSpPr>
                <a:spLocks noChangeArrowheads="1"/>
              </p:cNvSpPr>
              <p:nvPr/>
            </p:nvSpPr>
            <p:spPr bwMode="auto">
              <a:xfrm>
                <a:off x="1729" y="2818"/>
                <a:ext cx="114" cy="114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xtLst/>
            </p:spPr>
            <p:txBody>
              <a:bodyPr wrap="none" anchor="ctr"/>
              <a:lstStyle/>
              <a:p>
                <a:pPr algn="ctr"/>
                <a:endParaRPr kumimoji="0" lang="ko-KR" altLang="ko-KR" sz="1600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4191000" y="2723480"/>
            <a:ext cx="244475" cy="1031875"/>
            <a:chOff x="2640" y="1764"/>
            <a:chExt cx="154" cy="65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3" name="Line 19"/>
            <p:cNvSpPr>
              <a:spLocks noChangeShapeType="1"/>
            </p:cNvSpPr>
            <p:nvPr/>
          </p:nvSpPr>
          <p:spPr bwMode="auto">
            <a:xfrm flipH="1">
              <a:off x="2714" y="1764"/>
              <a:ext cx="2" cy="577"/>
            </a:xfrm>
            <a:prstGeom prst="line">
              <a:avLst/>
            </a:prstGeom>
            <a:grpFill/>
            <a:ln w="19050">
              <a:solidFill>
                <a:schemeClr val="tx1">
                  <a:lumMod val="95000"/>
                  <a:lumOff val="5000"/>
                </a:schemeClr>
              </a:solidFill>
              <a:prstDash val="sysDot"/>
              <a:round/>
              <a:headEnd type="oval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/>
            </a:p>
          </p:txBody>
        </p:sp>
        <p:grpSp>
          <p:nvGrpSpPr>
            <p:cNvPr id="6" name="Group 138"/>
            <p:cNvGrpSpPr>
              <a:grpSpLocks/>
            </p:cNvGrpSpPr>
            <p:nvPr/>
          </p:nvGrpSpPr>
          <p:grpSpPr bwMode="auto">
            <a:xfrm>
              <a:off x="2640" y="2260"/>
              <a:ext cx="154" cy="154"/>
              <a:chOff x="1661" y="2750"/>
              <a:chExt cx="250" cy="250"/>
            </a:xfrm>
            <a:grpFill/>
          </p:grpSpPr>
          <p:sp>
            <p:nvSpPr>
              <p:cNvPr id="35" name="Oval 139"/>
              <p:cNvSpPr>
                <a:spLocks noChangeArrowheads="1"/>
              </p:cNvSpPr>
              <p:nvPr/>
            </p:nvSpPr>
            <p:spPr bwMode="auto">
              <a:xfrm>
                <a:off x="1661" y="2750"/>
                <a:ext cx="250" cy="25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xtLst/>
            </p:spPr>
            <p:txBody>
              <a:bodyPr wrap="none" anchor="ctr"/>
              <a:lstStyle/>
              <a:p>
                <a:pPr algn="ctr"/>
                <a:endParaRPr kumimoji="0" lang="ko-KR" altLang="ko-KR" sz="160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36" name="Oval 140"/>
              <p:cNvSpPr>
                <a:spLocks noChangeArrowheads="1"/>
              </p:cNvSpPr>
              <p:nvPr/>
            </p:nvSpPr>
            <p:spPr bwMode="auto">
              <a:xfrm>
                <a:off x="1729" y="2818"/>
                <a:ext cx="114" cy="114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xtLst/>
            </p:spPr>
            <p:txBody>
              <a:bodyPr wrap="none" anchor="ctr"/>
              <a:lstStyle/>
              <a:p>
                <a:pPr algn="ctr"/>
                <a:endParaRPr kumimoji="0" lang="ko-KR" altLang="ko-KR" sz="1600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2967038" y="3504530"/>
            <a:ext cx="244475" cy="906463"/>
            <a:chOff x="1869" y="2256"/>
            <a:chExt cx="154" cy="57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8" name="Line 25"/>
            <p:cNvSpPr>
              <a:spLocks noChangeShapeType="1"/>
            </p:cNvSpPr>
            <p:nvPr/>
          </p:nvSpPr>
          <p:spPr bwMode="auto">
            <a:xfrm flipH="1">
              <a:off x="1945" y="2336"/>
              <a:ext cx="2" cy="491"/>
            </a:xfrm>
            <a:prstGeom prst="line">
              <a:avLst/>
            </a:prstGeom>
            <a:grpFill/>
            <a:ln w="19050">
              <a:solidFill>
                <a:schemeClr val="tx1">
                  <a:lumMod val="95000"/>
                  <a:lumOff val="5000"/>
                </a:schemeClr>
              </a:solidFill>
              <a:prstDash val="sysDot"/>
              <a:round/>
              <a:headEnd type="oval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/>
            </a:p>
          </p:txBody>
        </p:sp>
        <p:grpSp>
          <p:nvGrpSpPr>
            <p:cNvPr id="8" name="Group 138"/>
            <p:cNvGrpSpPr>
              <a:grpSpLocks/>
            </p:cNvGrpSpPr>
            <p:nvPr/>
          </p:nvGrpSpPr>
          <p:grpSpPr bwMode="auto">
            <a:xfrm>
              <a:off x="1869" y="2256"/>
              <a:ext cx="154" cy="154"/>
              <a:chOff x="1661" y="2750"/>
              <a:chExt cx="250" cy="250"/>
            </a:xfrm>
            <a:grpFill/>
          </p:grpSpPr>
          <p:sp>
            <p:nvSpPr>
              <p:cNvPr id="40" name="Oval 139"/>
              <p:cNvSpPr>
                <a:spLocks noChangeArrowheads="1"/>
              </p:cNvSpPr>
              <p:nvPr/>
            </p:nvSpPr>
            <p:spPr bwMode="auto">
              <a:xfrm>
                <a:off x="1661" y="2750"/>
                <a:ext cx="250" cy="25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xtLst/>
            </p:spPr>
            <p:txBody>
              <a:bodyPr wrap="none" anchor="ctr"/>
              <a:lstStyle/>
              <a:p>
                <a:pPr algn="ctr"/>
                <a:endParaRPr kumimoji="0" lang="ko-KR" altLang="ko-KR" sz="160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41" name="Oval 140"/>
              <p:cNvSpPr>
                <a:spLocks noChangeArrowheads="1"/>
              </p:cNvSpPr>
              <p:nvPr/>
            </p:nvSpPr>
            <p:spPr bwMode="auto">
              <a:xfrm>
                <a:off x="1729" y="2818"/>
                <a:ext cx="114" cy="114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xtLst/>
            </p:spPr>
            <p:txBody>
              <a:bodyPr wrap="none" anchor="ctr"/>
              <a:lstStyle/>
              <a:p>
                <a:pPr algn="ctr"/>
                <a:endParaRPr kumimoji="0" lang="ko-KR" altLang="ko-KR" sz="1600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5551041" y="3509293"/>
            <a:ext cx="244475" cy="901700"/>
            <a:chOff x="3406" y="2259"/>
            <a:chExt cx="154" cy="56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3" name="Line 38"/>
            <p:cNvSpPr>
              <a:spLocks noChangeShapeType="1"/>
            </p:cNvSpPr>
            <p:nvPr/>
          </p:nvSpPr>
          <p:spPr bwMode="auto">
            <a:xfrm flipH="1">
              <a:off x="3479" y="2336"/>
              <a:ext cx="2" cy="491"/>
            </a:xfrm>
            <a:prstGeom prst="line">
              <a:avLst/>
            </a:prstGeom>
            <a:grpFill/>
            <a:ln w="19050">
              <a:solidFill>
                <a:schemeClr val="tx1">
                  <a:lumMod val="95000"/>
                  <a:lumOff val="5000"/>
                </a:schemeClr>
              </a:solidFill>
              <a:prstDash val="sysDot"/>
              <a:round/>
              <a:headEnd type="oval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/>
            </a:p>
          </p:txBody>
        </p:sp>
        <p:grpSp>
          <p:nvGrpSpPr>
            <p:cNvPr id="13" name="Group 138"/>
            <p:cNvGrpSpPr>
              <a:grpSpLocks/>
            </p:cNvGrpSpPr>
            <p:nvPr/>
          </p:nvGrpSpPr>
          <p:grpSpPr bwMode="auto">
            <a:xfrm>
              <a:off x="3406" y="2259"/>
              <a:ext cx="154" cy="154"/>
              <a:chOff x="1661" y="2750"/>
              <a:chExt cx="250" cy="250"/>
            </a:xfrm>
            <a:grpFill/>
          </p:grpSpPr>
          <p:sp>
            <p:nvSpPr>
              <p:cNvPr id="45" name="Oval 139"/>
              <p:cNvSpPr>
                <a:spLocks noChangeArrowheads="1"/>
              </p:cNvSpPr>
              <p:nvPr/>
            </p:nvSpPr>
            <p:spPr bwMode="auto">
              <a:xfrm>
                <a:off x="1661" y="2750"/>
                <a:ext cx="250" cy="25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xtLst/>
            </p:spPr>
            <p:txBody>
              <a:bodyPr wrap="none" anchor="ctr"/>
              <a:lstStyle/>
              <a:p>
                <a:pPr algn="ctr"/>
                <a:endParaRPr kumimoji="0" lang="ko-KR" altLang="ko-KR" sz="160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46" name="Oval 140"/>
              <p:cNvSpPr>
                <a:spLocks noChangeArrowheads="1"/>
              </p:cNvSpPr>
              <p:nvPr/>
            </p:nvSpPr>
            <p:spPr bwMode="auto">
              <a:xfrm>
                <a:off x="1729" y="2818"/>
                <a:ext cx="114" cy="114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xtLst/>
            </p:spPr>
            <p:txBody>
              <a:bodyPr wrap="none" anchor="ctr"/>
              <a:lstStyle/>
              <a:p>
                <a:pPr algn="ctr"/>
                <a:endParaRPr kumimoji="0" lang="ko-KR" altLang="ko-KR" sz="1600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grpSp>
        <p:nvGrpSpPr>
          <p:cNvPr id="14" name="Group 46"/>
          <p:cNvGrpSpPr>
            <a:grpSpLocks/>
          </p:cNvGrpSpPr>
          <p:nvPr/>
        </p:nvGrpSpPr>
        <p:grpSpPr bwMode="auto">
          <a:xfrm>
            <a:off x="565150" y="3496593"/>
            <a:ext cx="244475" cy="914400"/>
            <a:chOff x="356" y="2251"/>
            <a:chExt cx="154" cy="57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8" name="Line 47"/>
            <p:cNvSpPr>
              <a:spLocks noChangeShapeType="1"/>
            </p:cNvSpPr>
            <p:nvPr/>
          </p:nvSpPr>
          <p:spPr bwMode="auto">
            <a:xfrm flipH="1">
              <a:off x="427" y="2336"/>
              <a:ext cx="2" cy="491"/>
            </a:xfrm>
            <a:prstGeom prst="line">
              <a:avLst/>
            </a:prstGeom>
            <a:grpFill/>
            <a:ln w="19050">
              <a:solidFill>
                <a:schemeClr val="tx1">
                  <a:lumMod val="95000"/>
                  <a:lumOff val="5000"/>
                </a:schemeClr>
              </a:solidFill>
              <a:prstDash val="sysDot"/>
              <a:round/>
              <a:headEnd type="oval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/>
            </a:p>
          </p:txBody>
        </p:sp>
        <p:grpSp>
          <p:nvGrpSpPr>
            <p:cNvPr id="15" name="Group 138"/>
            <p:cNvGrpSpPr>
              <a:grpSpLocks/>
            </p:cNvGrpSpPr>
            <p:nvPr/>
          </p:nvGrpSpPr>
          <p:grpSpPr bwMode="auto">
            <a:xfrm>
              <a:off x="356" y="2251"/>
              <a:ext cx="154" cy="154"/>
              <a:chOff x="1661" y="2750"/>
              <a:chExt cx="250" cy="250"/>
            </a:xfrm>
            <a:grpFill/>
          </p:grpSpPr>
          <p:sp>
            <p:nvSpPr>
              <p:cNvPr id="50" name="Oval 139"/>
              <p:cNvSpPr>
                <a:spLocks noChangeArrowheads="1"/>
              </p:cNvSpPr>
              <p:nvPr/>
            </p:nvSpPr>
            <p:spPr bwMode="auto">
              <a:xfrm>
                <a:off x="1661" y="2750"/>
                <a:ext cx="250" cy="25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xtLst/>
            </p:spPr>
            <p:txBody>
              <a:bodyPr wrap="none" anchor="ctr"/>
              <a:lstStyle/>
              <a:p>
                <a:pPr algn="ctr"/>
                <a:endParaRPr kumimoji="0" lang="ko-KR" altLang="ko-KR" sz="160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51" name="Oval 140"/>
              <p:cNvSpPr>
                <a:spLocks noChangeArrowheads="1"/>
              </p:cNvSpPr>
              <p:nvPr/>
            </p:nvSpPr>
            <p:spPr bwMode="auto">
              <a:xfrm>
                <a:off x="1729" y="2818"/>
                <a:ext cx="114" cy="114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xtLst/>
            </p:spPr>
            <p:txBody>
              <a:bodyPr wrap="none" anchor="ctr"/>
              <a:lstStyle/>
              <a:p>
                <a:pPr algn="ctr"/>
                <a:endParaRPr kumimoji="0" lang="ko-KR" altLang="ko-KR" sz="1600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395536" y="4077072"/>
            <a:ext cx="2448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Ремонт инженерных коммуникаций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горячее водоснабжение,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холодное водоснабжение,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канализация,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промывка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опресовка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системы центрального отопления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508104" y="4221088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Ремонт и подготовка внутридомового электрооборудования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512168" y="1355284"/>
            <a:ext cx="2483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Ремонт и покраска фасадов,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герметизация швов,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ремонт водосточных труб,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утепление оконных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дверных проемов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5943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35496" y="4077072"/>
            <a:ext cx="5040560" cy="1008112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404664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onstantia" pitchFamily="18" charset="0"/>
                <a:cs typeface="David" pitchFamily="34" charset="-79"/>
              </a:rPr>
              <a:t>Паспорт готовности многоквартирного дома</a:t>
            </a:r>
            <a:br>
              <a:rPr lang="ru-RU" sz="2400" dirty="0" smtClean="0">
                <a:latin typeface="Constantia" pitchFamily="18" charset="0"/>
                <a:cs typeface="David" pitchFamily="34" charset="-79"/>
              </a:rPr>
            </a:br>
            <a:r>
              <a:rPr lang="ru-RU" sz="2400" dirty="0" smtClean="0">
                <a:latin typeface="Constantia" pitchFamily="18" charset="0"/>
                <a:cs typeface="David" pitchFamily="34" charset="-79"/>
              </a:rPr>
              <a:t>к эксплуатации в осенне-зимний период</a:t>
            </a:r>
            <a:endParaRPr lang="ru-RU" sz="2400" dirty="0">
              <a:latin typeface="Constantia" pitchFamily="18" charset="0"/>
              <a:cs typeface="David" pitchFamily="34" charset="-79"/>
            </a:endParaRPr>
          </a:p>
        </p:txBody>
      </p:sp>
      <p:pic>
        <p:nvPicPr>
          <p:cNvPr id="5" name="image3.gi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36622" y="454416"/>
            <a:ext cx="706986" cy="742336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50860"/>
            <a:ext cx="1027537" cy="91790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SenchenkoAN\Рабочий стол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45565"/>
            <a:ext cx="2808312" cy="402712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  <a:extLst/>
        </p:spPr>
      </p:pic>
      <p:sp>
        <p:nvSpPr>
          <p:cNvPr id="8" name="Выгнутая вниз стрелка 7"/>
          <p:cNvSpPr/>
          <p:nvPr/>
        </p:nvSpPr>
        <p:spPr>
          <a:xfrm rot="10514882" flipH="1">
            <a:off x="6599334" y="3961452"/>
            <a:ext cx="697860" cy="297169"/>
          </a:xfrm>
          <a:prstGeom prst="curvedUpArrow">
            <a:avLst/>
          </a:prstGeom>
          <a:solidFill>
            <a:srgbClr val="FF0000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016" y="1700808"/>
            <a:ext cx="5076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Госжилинспекцией Московской области совместно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МинЖКХ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Московской области были разработаны и утверждены единые формы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плана-графика и паспорта готовности МКД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эксплуатации в осенне-зимний период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6512" y="4111332"/>
            <a:ext cx="518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09787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целях улучшения качества подготовки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многоквартирных домов к сезонной эксплуатации </a:t>
            </a:r>
            <a:r>
              <a:rPr lang="ru-RU" sz="2000" b="1" dirty="0" smtClean="0"/>
              <a:t>Госжилинспекция</a:t>
            </a:r>
            <a:r>
              <a:rPr lang="en-US" sz="2000" b="1" dirty="0" smtClean="0"/>
              <a:t> </a:t>
            </a:r>
            <a:r>
              <a:rPr lang="ru-RU" sz="2000" b="1" dirty="0" smtClean="0"/>
              <a:t>добилась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52120" y="4293096"/>
            <a:ext cx="3456384" cy="10801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в составе: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председателя – ответственного руководителя управляющей или обслуживающей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_____________________________________________________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Членов комиссии:</a:t>
            </a:r>
          </a:p>
          <a:p>
            <a:r>
              <a:rPr lang="ru-RU" sz="900" dirty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Представителей собственников помещений в многоквартирном доме  (совета многоквартирного дома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  <p:sp>
        <p:nvSpPr>
          <p:cNvPr id="17" name="TextBox 27"/>
          <p:cNvSpPr txBox="1"/>
          <p:nvPr/>
        </p:nvSpPr>
        <p:spPr>
          <a:xfrm>
            <a:off x="1008112" y="5489937"/>
            <a:ext cx="2267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ru-RU" sz="16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 совета дома </a:t>
            </a:r>
            <a:r>
              <a:rPr lang="ru-RU" sz="16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подписывает паспорт готовности МКД к осенне-зимней эксплуатации</a:t>
            </a:r>
            <a:endPara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11960" y="5489937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Руководители местных администраций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несут персональную ответственность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готовность домов к зимнему периоду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подписывают паспорта готовности наравне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представителями советов домов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8676456" y="6488964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4</a:t>
            </a:r>
            <a:endParaRPr lang="ru-RU" b="1" dirty="0"/>
          </a:p>
        </p:txBody>
      </p:sp>
      <p:pic>
        <p:nvPicPr>
          <p:cNvPr id="23" name="Picture 8" descr="https://moneysto.ru/uploads/userfiles/images/blue_check_mar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531736"/>
            <a:ext cx="722679" cy="106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s://moneysto.ru/uploads/userfiles/images/blue_check_mar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517232"/>
            <a:ext cx="722679" cy="106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Выноска со стрелкой вниз 83"/>
          <p:cNvSpPr/>
          <p:nvPr/>
        </p:nvSpPr>
        <p:spPr>
          <a:xfrm>
            <a:off x="683567" y="1414517"/>
            <a:ext cx="2925029" cy="845081"/>
          </a:xfrm>
          <a:prstGeom prst="downArrowCallout">
            <a:avLst/>
          </a:prstGeom>
          <a:solidFill>
            <a:srgbClr val="06BA1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矩形 13"/>
          <p:cNvSpPr/>
          <p:nvPr/>
        </p:nvSpPr>
        <p:spPr>
          <a:xfrm>
            <a:off x="-36512" y="4077072"/>
            <a:ext cx="395169" cy="864096"/>
          </a:xfrm>
          <a:prstGeom prst="rect">
            <a:avLst/>
          </a:prstGeom>
          <a:solidFill>
            <a:srgbClr val="8BB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/>
          </a:p>
        </p:txBody>
      </p:sp>
      <p:sp>
        <p:nvSpPr>
          <p:cNvPr id="58" name="等腰三角形 25"/>
          <p:cNvSpPr/>
          <p:nvPr/>
        </p:nvSpPr>
        <p:spPr>
          <a:xfrm rot="5400000">
            <a:off x="3392453" y="4320516"/>
            <a:ext cx="864096" cy="377208"/>
          </a:xfrm>
          <a:prstGeom prst="triangle">
            <a:avLst/>
          </a:prstGeom>
          <a:solidFill>
            <a:srgbClr val="8BB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7" name="矩形 21"/>
          <p:cNvSpPr/>
          <p:nvPr/>
        </p:nvSpPr>
        <p:spPr>
          <a:xfrm>
            <a:off x="899592" y="4077072"/>
            <a:ext cx="2736304" cy="864096"/>
          </a:xfrm>
          <a:prstGeom prst="rect">
            <a:avLst/>
          </a:prstGeom>
          <a:solidFill>
            <a:srgbClr val="8BB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4" name="等腰三角形 25"/>
          <p:cNvSpPr/>
          <p:nvPr/>
        </p:nvSpPr>
        <p:spPr>
          <a:xfrm rot="5400000">
            <a:off x="3422821" y="3486788"/>
            <a:ext cx="803360" cy="377208"/>
          </a:xfrm>
          <a:prstGeom prst="triangle">
            <a:avLst/>
          </a:prstGeom>
          <a:solidFill>
            <a:srgbClr val="79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6" name="矩形 13"/>
          <p:cNvSpPr/>
          <p:nvPr/>
        </p:nvSpPr>
        <p:spPr>
          <a:xfrm>
            <a:off x="-36512" y="3140968"/>
            <a:ext cx="395169" cy="936104"/>
          </a:xfrm>
          <a:prstGeom prst="rect">
            <a:avLst/>
          </a:prstGeom>
          <a:solidFill>
            <a:srgbClr val="79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/>
          </a:p>
        </p:txBody>
      </p:sp>
      <p:sp>
        <p:nvSpPr>
          <p:cNvPr id="35" name="矩形 2"/>
          <p:cNvSpPr/>
          <p:nvPr/>
        </p:nvSpPr>
        <p:spPr>
          <a:xfrm>
            <a:off x="358657" y="3140968"/>
            <a:ext cx="551930" cy="936104"/>
          </a:xfrm>
          <a:prstGeom prst="rect">
            <a:avLst/>
          </a:prstGeom>
          <a:solidFill>
            <a:srgbClr val="79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41" name="矩形 20"/>
          <p:cNvSpPr/>
          <p:nvPr/>
        </p:nvSpPr>
        <p:spPr>
          <a:xfrm>
            <a:off x="907216" y="3284985"/>
            <a:ext cx="2735610" cy="792088"/>
          </a:xfrm>
          <a:prstGeom prst="rect">
            <a:avLst/>
          </a:prstGeom>
          <a:solidFill>
            <a:srgbClr val="79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4" name="TextBox 3"/>
          <p:cNvSpPr txBox="1"/>
          <p:nvPr/>
        </p:nvSpPr>
        <p:spPr>
          <a:xfrm>
            <a:off x="323528" y="404664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onstantia" pitchFamily="18" charset="0"/>
                <a:cs typeface="David" pitchFamily="34" charset="-79"/>
              </a:rPr>
              <a:t>На что житель должен обратить внимание в первую очередь</a:t>
            </a:r>
            <a:br>
              <a:rPr lang="ru-RU" sz="2000" dirty="0" smtClean="0">
                <a:latin typeface="Constantia" pitchFamily="18" charset="0"/>
                <a:cs typeface="David" pitchFamily="34" charset="-79"/>
              </a:rPr>
            </a:br>
            <a:r>
              <a:rPr lang="ru-RU" sz="2000" dirty="0" smtClean="0">
                <a:latin typeface="Constantia" pitchFamily="18" charset="0"/>
                <a:cs typeface="David" pitchFamily="34" charset="-79"/>
              </a:rPr>
              <a:t>в период подготовки многоквартирного дома</a:t>
            </a:r>
            <a:br>
              <a:rPr lang="ru-RU" sz="2000" dirty="0" smtClean="0">
                <a:latin typeface="Constantia" pitchFamily="18" charset="0"/>
                <a:cs typeface="David" pitchFamily="34" charset="-79"/>
              </a:rPr>
            </a:br>
            <a:r>
              <a:rPr lang="ru-RU" sz="2000" dirty="0" smtClean="0">
                <a:latin typeface="Constantia" pitchFamily="18" charset="0"/>
                <a:cs typeface="David" pitchFamily="34" charset="-79"/>
              </a:rPr>
              <a:t>к осенне-зимнему периоду</a:t>
            </a:r>
            <a:endParaRPr lang="ru-RU" sz="2000" dirty="0">
              <a:latin typeface="Constantia" pitchFamily="18" charset="0"/>
              <a:cs typeface="David" pitchFamily="34" charset="-79"/>
            </a:endParaRPr>
          </a:p>
        </p:txBody>
      </p:sp>
      <p:pic>
        <p:nvPicPr>
          <p:cNvPr id="5" name="image3.gi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36622" y="454416"/>
            <a:ext cx="706986" cy="742336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50860"/>
            <a:ext cx="1027537" cy="91790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99592" y="3284984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панельных домах швы должны быть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загерметизированы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矩形 14"/>
          <p:cNvSpPr/>
          <p:nvPr/>
        </p:nvSpPr>
        <p:spPr>
          <a:xfrm>
            <a:off x="-36511" y="4941168"/>
            <a:ext cx="395169" cy="936104"/>
          </a:xfrm>
          <a:prstGeom prst="rect">
            <a:avLst/>
          </a:prstGeom>
          <a:solidFill>
            <a:srgbClr val="9FC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9" name="矩形 17"/>
          <p:cNvSpPr/>
          <p:nvPr/>
        </p:nvSpPr>
        <p:spPr>
          <a:xfrm>
            <a:off x="358657" y="4941168"/>
            <a:ext cx="551930" cy="936104"/>
          </a:xfrm>
          <a:prstGeom prst="rect">
            <a:avLst/>
          </a:prstGeom>
          <a:solidFill>
            <a:srgbClr val="9FC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44" name="等腰三角形 25"/>
          <p:cNvSpPr/>
          <p:nvPr/>
        </p:nvSpPr>
        <p:spPr>
          <a:xfrm rot="5400000">
            <a:off x="3433608" y="5148608"/>
            <a:ext cx="792088" cy="377208"/>
          </a:xfrm>
          <a:prstGeom prst="triangle">
            <a:avLst/>
          </a:prstGeom>
          <a:solidFill>
            <a:srgbClr val="9FC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0" name="矩形 12"/>
          <p:cNvSpPr/>
          <p:nvPr/>
        </p:nvSpPr>
        <p:spPr>
          <a:xfrm>
            <a:off x="-36511" y="2276872"/>
            <a:ext cx="395169" cy="936104"/>
          </a:xfrm>
          <a:prstGeom prst="rect">
            <a:avLst/>
          </a:prstGeom>
          <a:solidFill>
            <a:srgbClr val="57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rgbClr val="6D6D6D"/>
              </a:solidFill>
            </a:endParaRPr>
          </a:p>
        </p:txBody>
      </p:sp>
      <p:sp>
        <p:nvSpPr>
          <p:cNvPr id="51" name="矩形 33"/>
          <p:cNvSpPr/>
          <p:nvPr/>
        </p:nvSpPr>
        <p:spPr>
          <a:xfrm>
            <a:off x="358657" y="2276872"/>
            <a:ext cx="555504" cy="1080120"/>
          </a:xfrm>
          <a:custGeom>
            <a:avLst/>
            <a:gdLst>
              <a:gd name="connsiteX0" fmla="*/ 0 w 735478"/>
              <a:gd name="connsiteY0" fmla="*/ 0 h 1055559"/>
              <a:gd name="connsiteX1" fmla="*/ 735478 w 735478"/>
              <a:gd name="connsiteY1" fmla="*/ 0 h 1055559"/>
              <a:gd name="connsiteX2" fmla="*/ 735478 w 735478"/>
              <a:gd name="connsiteY2" fmla="*/ 1055559 h 1055559"/>
              <a:gd name="connsiteX3" fmla="*/ 0 w 735478"/>
              <a:gd name="connsiteY3" fmla="*/ 1055559 h 1055559"/>
              <a:gd name="connsiteX4" fmla="*/ 0 w 735478"/>
              <a:gd name="connsiteY4" fmla="*/ 0 h 1055559"/>
              <a:gd name="connsiteX0" fmla="*/ 0 w 740240"/>
              <a:gd name="connsiteY0" fmla="*/ 0 h 1055559"/>
              <a:gd name="connsiteX1" fmla="*/ 740240 w 740240"/>
              <a:gd name="connsiteY1" fmla="*/ 352425 h 1055559"/>
              <a:gd name="connsiteX2" fmla="*/ 735478 w 740240"/>
              <a:gd name="connsiteY2" fmla="*/ 1055559 h 1055559"/>
              <a:gd name="connsiteX3" fmla="*/ 0 w 740240"/>
              <a:gd name="connsiteY3" fmla="*/ 1055559 h 1055559"/>
              <a:gd name="connsiteX4" fmla="*/ 0 w 740240"/>
              <a:gd name="connsiteY4" fmla="*/ 0 h 1055559"/>
              <a:gd name="connsiteX0" fmla="*/ 0 w 740240"/>
              <a:gd name="connsiteY0" fmla="*/ 0 h 1241297"/>
              <a:gd name="connsiteX1" fmla="*/ 740240 w 740240"/>
              <a:gd name="connsiteY1" fmla="*/ 352425 h 1241297"/>
              <a:gd name="connsiteX2" fmla="*/ 735478 w 740240"/>
              <a:gd name="connsiteY2" fmla="*/ 1241297 h 1241297"/>
              <a:gd name="connsiteX3" fmla="*/ 0 w 740240"/>
              <a:gd name="connsiteY3" fmla="*/ 1055559 h 1241297"/>
              <a:gd name="connsiteX4" fmla="*/ 0 w 740240"/>
              <a:gd name="connsiteY4" fmla="*/ 0 h 124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0240" h="1241297">
                <a:moveTo>
                  <a:pt x="0" y="0"/>
                </a:moveTo>
                <a:lnTo>
                  <a:pt x="740240" y="352425"/>
                </a:lnTo>
                <a:cubicBezTo>
                  <a:pt x="738653" y="586803"/>
                  <a:pt x="737065" y="1006919"/>
                  <a:pt x="735478" y="1241297"/>
                </a:cubicBezTo>
                <a:lnTo>
                  <a:pt x="0" y="1055559"/>
                </a:lnTo>
                <a:lnTo>
                  <a:pt x="0" y="0"/>
                </a:lnTo>
                <a:close/>
              </a:path>
            </a:pathLst>
          </a:custGeom>
          <a:solidFill>
            <a:srgbClr val="57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rgbClr val="6D6D6D"/>
              </a:solidFill>
            </a:endParaRPr>
          </a:p>
        </p:txBody>
      </p:sp>
      <p:sp>
        <p:nvSpPr>
          <p:cNvPr id="53" name="等腰三角形 23"/>
          <p:cNvSpPr/>
          <p:nvPr/>
        </p:nvSpPr>
        <p:spPr>
          <a:xfrm rot="5400000">
            <a:off x="3425593" y="2769480"/>
            <a:ext cx="797816" cy="377208"/>
          </a:xfrm>
          <a:prstGeom prst="triangle">
            <a:avLst/>
          </a:prstGeom>
          <a:solidFill>
            <a:srgbClr val="57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rgbClr val="6D6D6D"/>
              </a:solidFill>
            </a:endParaRPr>
          </a:p>
        </p:txBody>
      </p:sp>
      <p:sp>
        <p:nvSpPr>
          <p:cNvPr id="40" name="矩形 36"/>
          <p:cNvSpPr/>
          <p:nvPr/>
        </p:nvSpPr>
        <p:spPr>
          <a:xfrm>
            <a:off x="358656" y="5745119"/>
            <a:ext cx="551931" cy="996249"/>
          </a:xfrm>
          <a:custGeom>
            <a:avLst/>
            <a:gdLst>
              <a:gd name="connsiteX0" fmla="*/ 0 w 735479"/>
              <a:gd name="connsiteY0" fmla="*/ 0 h 1055391"/>
              <a:gd name="connsiteX1" fmla="*/ 735479 w 735479"/>
              <a:gd name="connsiteY1" fmla="*/ 0 h 1055391"/>
              <a:gd name="connsiteX2" fmla="*/ 735479 w 735479"/>
              <a:gd name="connsiteY2" fmla="*/ 1055391 h 1055391"/>
              <a:gd name="connsiteX3" fmla="*/ 0 w 735479"/>
              <a:gd name="connsiteY3" fmla="*/ 1055391 h 1055391"/>
              <a:gd name="connsiteX4" fmla="*/ 0 w 735479"/>
              <a:gd name="connsiteY4" fmla="*/ 0 h 1055391"/>
              <a:gd name="connsiteX0" fmla="*/ 0 w 735479"/>
              <a:gd name="connsiteY0" fmla="*/ 176212 h 1231603"/>
              <a:gd name="connsiteX1" fmla="*/ 735479 w 735479"/>
              <a:gd name="connsiteY1" fmla="*/ 0 h 1231603"/>
              <a:gd name="connsiteX2" fmla="*/ 735479 w 735479"/>
              <a:gd name="connsiteY2" fmla="*/ 1231603 h 1231603"/>
              <a:gd name="connsiteX3" fmla="*/ 0 w 735479"/>
              <a:gd name="connsiteY3" fmla="*/ 1231603 h 1231603"/>
              <a:gd name="connsiteX4" fmla="*/ 0 w 735479"/>
              <a:gd name="connsiteY4" fmla="*/ 176212 h 1231603"/>
              <a:gd name="connsiteX0" fmla="*/ 0 w 735479"/>
              <a:gd name="connsiteY0" fmla="*/ 176212 h 1231603"/>
              <a:gd name="connsiteX1" fmla="*/ 735479 w 735479"/>
              <a:gd name="connsiteY1" fmla="*/ 0 h 1231603"/>
              <a:gd name="connsiteX2" fmla="*/ 730717 w 735479"/>
              <a:gd name="connsiteY2" fmla="*/ 902991 h 1231603"/>
              <a:gd name="connsiteX3" fmla="*/ 0 w 735479"/>
              <a:gd name="connsiteY3" fmla="*/ 1231603 h 1231603"/>
              <a:gd name="connsiteX4" fmla="*/ 0 w 735479"/>
              <a:gd name="connsiteY4" fmla="*/ 176212 h 1231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5479" h="1231603">
                <a:moveTo>
                  <a:pt x="0" y="176212"/>
                </a:moveTo>
                <a:lnTo>
                  <a:pt x="735479" y="0"/>
                </a:lnTo>
                <a:cubicBezTo>
                  <a:pt x="733892" y="300997"/>
                  <a:pt x="732304" y="601994"/>
                  <a:pt x="730717" y="902991"/>
                </a:cubicBezTo>
                <a:lnTo>
                  <a:pt x="0" y="1231603"/>
                </a:lnTo>
                <a:lnTo>
                  <a:pt x="0" y="176212"/>
                </a:lnTo>
                <a:close/>
              </a:path>
            </a:pathLst>
          </a:custGeom>
          <a:solidFill>
            <a:srgbClr val="B7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8" name="矩形 15"/>
          <p:cNvSpPr/>
          <p:nvPr/>
        </p:nvSpPr>
        <p:spPr>
          <a:xfrm>
            <a:off x="-36511" y="5877272"/>
            <a:ext cx="395169" cy="864013"/>
          </a:xfrm>
          <a:prstGeom prst="rect">
            <a:avLst/>
          </a:prstGeom>
          <a:solidFill>
            <a:srgbClr val="B7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43" name="矩形 22"/>
          <p:cNvSpPr/>
          <p:nvPr/>
        </p:nvSpPr>
        <p:spPr>
          <a:xfrm>
            <a:off x="902451" y="5733256"/>
            <a:ext cx="2740784" cy="759269"/>
          </a:xfrm>
          <a:prstGeom prst="rect">
            <a:avLst/>
          </a:prstGeom>
          <a:gradFill flip="none" rotWithShape="1">
            <a:gsLst>
              <a:gs pos="0">
                <a:srgbClr val="CFCFCF">
                  <a:shade val="30000"/>
                  <a:satMod val="115000"/>
                </a:srgbClr>
              </a:gs>
              <a:gs pos="50000">
                <a:srgbClr val="CFCFCF">
                  <a:shade val="67500"/>
                  <a:satMod val="115000"/>
                </a:srgbClr>
              </a:gs>
              <a:gs pos="100000">
                <a:srgbClr val="CFCFC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45" name="等腰三角形 26"/>
          <p:cNvSpPr/>
          <p:nvPr/>
        </p:nvSpPr>
        <p:spPr>
          <a:xfrm rot="5400000">
            <a:off x="3393016" y="5904127"/>
            <a:ext cx="864097" cy="378337"/>
          </a:xfrm>
          <a:prstGeom prst="triangle">
            <a:avLst/>
          </a:prstGeom>
          <a:solidFill>
            <a:srgbClr val="B7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6" name="矩形 2"/>
          <p:cNvSpPr/>
          <p:nvPr/>
        </p:nvSpPr>
        <p:spPr>
          <a:xfrm>
            <a:off x="347662" y="4077072"/>
            <a:ext cx="551930" cy="864096"/>
          </a:xfrm>
          <a:prstGeom prst="rect">
            <a:avLst/>
          </a:prstGeom>
          <a:solidFill>
            <a:srgbClr val="8BB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2" name="矩形 19"/>
          <p:cNvSpPr/>
          <p:nvPr/>
        </p:nvSpPr>
        <p:spPr>
          <a:xfrm>
            <a:off x="910588" y="2564904"/>
            <a:ext cx="2731949" cy="792088"/>
          </a:xfrm>
          <a:prstGeom prst="rect">
            <a:avLst/>
          </a:prstGeom>
          <a:solidFill>
            <a:srgbClr val="57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rgbClr val="6D6D6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2636912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Целостность оконных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заполнений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4" y="4133255"/>
            <a:ext cx="3024336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Плотный притвор входной двери, наличие и исправность 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самозакрывающих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  устройств</a:t>
            </a:r>
            <a:endParaRPr lang="ru-RU" sz="15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592" y="5661248"/>
            <a:ext cx="2736304" cy="830997"/>
          </a:xfrm>
          <a:prstGeom prst="rect">
            <a:avLst/>
          </a:prstGeom>
          <a:solidFill>
            <a:srgbClr val="B7D8FF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Целостность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отмостки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приямков и водосточных труб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676456" y="6488964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5</a:t>
            </a:r>
            <a:endParaRPr lang="ru-RU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503602" y="1362110"/>
            <a:ext cx="3412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Управляющая организация  должна обеспечить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" name="Picture 2" descr="https://marhol.by/images/%D0%93%D0%B0%D0%BB%D0%BE%D1%87%D0%BA%D0%B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57164"/>
            <a:ext cx="423103" cy="65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https://marhol.by/images/%D0%93%D0%B0%D0%BB%D0%BE%D1%87%D0%BA%D0%B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77244"/>
            <a:ext cx="423103" cy="65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https://marhol.by/images/%D0%93%D0%B0%D0%BB%D0%BE%D1%87%D0%BA%D0%B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77072"/>
            <a:ext cx="423103" cy="65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https://marhol.by/images/%D0%93%D0%B0%D0%BB%D0%BE%D1%87%D0%BA%D0%B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869160"/>
            <a:ext cx="423103" cy="65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https://marhol.by/images/%D0%93%D0%B0%D0%BB%D0%BE%D1%87%D0%BA%D0%B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725516"/>
            <a:ext cx="423103" cy="65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horoshikhEV\Downloads\151004317599524134663-768x5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9431" y="2248989"/>
            <a:ext cx="2252348" cy="1404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4" name="Picture 2" descr="Z:\ОРГОТДЕЛ\_ОТЧЁТЫ ОТДЕЛОВ\Отдел надзора\27.08.2015 по ОЗП\ФОТО СЕВЕР\Красноармейск ул. Ленина д.7\P10204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632" y="3755630"/>
            <a:ext cx="2221664" cy="1385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8" descr="http://4put.ru/pictures/max/321/98704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243135"/>
            <a:ext cx="2232248" cy="1454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xtBox 77"/>
          <p:cNvSpPr txBox="1"/>
          <p:nvPr/>
        </p:nvSpPr>
        <p:spPr>
          <a:xfrm>
            <a:off x="7394326" y="2640732"/>
            <a:ext cx="1768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Разрушена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отмостка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349264" y="3848305"/>
            <a:ext cx="179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Нарушена целостность оконного заполнения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380312" y="5478281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Неисправно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самозакрывающее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устройство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" name="Picture 4" descr="https://motorov.net/upload/medialibrary/0df/0dfebbdb0e09924a5cdf56e63caea43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864" y="2971635"/>
            <a:ext cx="720080" cy="80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4" descr="https://motorov.net/upload/medialibrary/0df/0dfebbdb0e09924a5cdf56e63caea43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150" y="4485918"/>
            <a:ext cx="693508" cy="77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4" descr="https://motorov.net/upload/medialibrary/0df/0dfebbdb0e09924a5cdf56e63caea43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674" y="6075374"/>
            <a:ext cx="693508" cy="77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矩形 21"/>
          <p:cNvSpPr/>
          <p:nvPr/>
        </p:nvSpPr>
        <p:spPr>
          <a:xfrm>
            <a:off x="907216" y="4941168"/>
            <a:ext cx="2735610" cy="792088"/>
          </a:xfrm>
          <a:prstGeom prst="rect">
            <a:avLst/>
          </a:prstGeom>
          <a:solidFill>
            <a:srgbClr val="9FC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5" name="TextBox 14"/>
          <p:cNvSpPr txBox="1"/>
          <p:nvPr/>
        </p:nvSpPr>
        <p:spPr>
          <a:xfrm>
            <a:off x="899592" y="5013176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Целостность фасада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 цоколя дома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Выноска со стрелкой вниз 48"/>
          <p:cNvSpPr/>
          <p:nvPr/>
        </p:nvSpPr>
        <p:spPr>
          <a:xfrm>
            <a:off x="5714914" y="1412362"/>
            <a:ext cx="2925029" cy="845081"/>
          </a:xfrm>
          <a:prstGeom prst="downArrowCallout">
            <a:avLst/>
          </a:prstGeom>
          <a:solidFill>
            <a:srgbClr val="FF47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5817915" y="1359837"/>
            <a:ext cx="2822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Примеры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выявляемых нарушений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нутый угол 24"/>
          <p:cNvSpPr/>
          <p:nvPr/>
        </p:nvSpPr>
        <p:spPr>
          <a:xfrm>
            <a:off x="1763688" y="3212976"/>
            <a:ext cx="4896544" cy="576064"/>
          </a:xfrm>
          <a:prstGeom prst="foldedCorner">
            <a:avLst>
              <a:gd name="adj" fmla="val 40778"/>
            </a:avLst>
          </a:prstGeom>
          <a:solidFill>
            <a:srgbClr val="FABD2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475656" y="3153162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Как подать обращение </a:t>
            </a:r>
            <a:br>
              <a:rPr lang="ru-RU" sz="2000" dirty="0" smtClean="0"/>
            </a:br>
            <a:r>
              <a:rPr lang="ru-RU" sz="2000" dirty="0" smtClean="0"/>
              <a:t>в Госжилинспекцию Московской области?</a:t>
            </a:r>
            <a:endParaRPr lang="ru-RU" sz="2000" dirty="0"/>
          </a:p>
        </p:txBody>
      </p:sp>
      <p:sp>
        <p:nvSpPr>
          <p:cNvPr id="17" name="Пятиугольник 16"/>
          <p:cNvSpPr/>
          <p:nvPr/>
        </p:nvSpPr>
        <p:spPr>
          <a:xfrm>
            <a:off x="251520" y="1437744"/>
            <a:ext cx="5760640" cy="1512168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404664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onstantia" pitchFamily="18" charset="0"/>
                <a:cs typeface="David" pitchFamily="34" charset="-79"/>
              </a:rPr>
              <a:t>Что делать в случае обнаружения нарушения</a:t>
            </a:r>
            <a:endParaRPr lang="ru-RU" sz="2400" dirty="0">
              <a:latin typeface="Constantia" pitchFamily="18" charset="0"/>
              <a:cs typeface="David" pitchFamily="34" charset="-79"/>
            </a:endParaRPr>
          </a:p>
        </p:txBody>
      </p:sp>
      <p:pic>
        <p:nvPicPr>
          <p:cNvPr id="5" name="image3.gi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36622" y="454416"/>
            <a:ext cx="706986" cy="742336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50860"/>
            <a:ext cx="1027537" cy="91790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365736"/>
            <a:ext cx="52565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Если Вы обнаружили нарушение, то в первую очередь Вам необходимо обратиться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заявкой в диспетчерскую Вашей управляющей организации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указать на недостатки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80528" y="5373216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Обращение можно подать лично, обратившись в Ваше территориальное управление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Госжилинспекции или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Центральный офис Госжилинспекции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4" descr="C:\Users\khoroshikhEV\Desktop\ЕГРЮЛ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4786"/>
            <a:ext cx="1834827" cy="151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2"/>
          <p:cNvSpPr/>
          <p:nvPr/>
        </p:nvSpPr>
        <p:spPr>
          <a:xfrm>
            <a:off x="6732240" y="1288777"/>
            <a:ext cx="2377610" cy="2500263"/>
          </a:xfrm>
          <a:custGeom>
            <a:avLst/>
            <a:gdLst>
              <a:gd name="connsiteX0" fmla="*/ 0 w 1224136"/>
              <a:gd name="connsiteY0" fmla="*/ 0 h 1224136"/>
              <a:gd name="connsiteX1" fmla="*/ 1224136 w 1224136"/>
              <a:gd name="connsiteY1" fmla="*/ 0 h 1224136"/>
              <a:gd name="connsiteX2" fmla="*/ 1224136 w 1224136"/>
              <a:gd name="connsiteY2" fmla="*/ 1224136 h 1224136"/>
              <a:gd name="connsiteX3" fmla="*/ 0 w 1224136"/>
              <a:gd name="connsiteY3" fmla="*/ 1224136 h 1224136"/>
              <a:gd name="connsiteX4" fmla="*/ 0 w 1224136"/>
              <a:gd name="connsiteY4" fmla="*/ 0 h 1224136"/>
              <a:gd name="connsiteX0" fmla="*/ 0 w 1227311"/>
              <a:gd name="connsiteY0" fmla="*/ 0 h 1224136"/>
              <a:gd name="connsiteX1" fmla="*/ 1224136 w 1227311"/>
              <a:gd name="connsiteY1" fmla="*/ 0 h 1224136"/>
              <a:gd name="connsiteX2" fmla="*/ 1227311 w 1227311"/>
              <a:gd name="connsiteY2" fmla="*/ 928861 h 1224136"/>
              <a:gd name="connsiteX3" fmla="*/ 0 w 1227311"/>
              <a:gd name="connsiteY3" fmla="*/ 1224136 h 1224136"/>
              <a:gd name="connsiteX4" fmla="*/ 0 w 1227311"/>
              <a:gd name="connsiteY4" fmla="*/ 0 h 1224136"/>
              <a:gd name="connsiteX0" fmla="*/ 0 w 1260130"/>
              <a:gd name="connsiteY0" fmla="*/ 0 h 1224136"/>
              <a:gd name="connsiteX1" fmla="*/ 1224136 w 1260130"/>
              <a:gd name="connsiteY1" fmla="*/ 0 h 1224136"/>
              <a:gd name="connsiteX2" fmla="*/ 1227311 w 1260130"/>
              <a:gd name="connsiteY2" fmla="*/ 928861 h 1224136"/>
              <a:gd name="connsiteX3" fmla="*/ 0 w 1260130"/>
              <a:gd name="connsiteY3" fmla="*/ 1224136 h 1224136"/>
              <a:gd name="connsiteX4" fmla="*/ 0 w 1260130"/>
              <a:gd name="connsiteY4" fmla="*/ 0 h 1224136"/>
              <a:gd name="connsiteX0" fmla="*/ 0 w 1266322"/>
              <a:gd name="connsiteY0" fmla="*/ 0 h 1224136"/>
              <a:gd name="connsiteX1" fmla="*/ 1224136 w 1266322"/>
              <a:gd name="connsiteY1" fmla="*/ 0 h 1224136"/>
              <a:gd name="connsiteX2" fmla="*/ 1227311 w 1266322"/>
              <a:gd name="connsiteY2" fmla="*/ 928861 h 1224136"/>
              <a:gd name="connsiteX3" fmla="*/ 0 w 1266322"/>
              <a:gd name="connsiteY3" fmla="*/ 1224136 h 1224136"/>
              <a:gd name="connsiteX4" fmla="*/ 0 w 1266322"/>
              <a:gd name="connsiteY4" fmla="*/ 0 h 1224136"/>
              <a:gd name="connsiteX0" fmla="*/ 0 w 1256619"/>
              <a:gd name="connsiteY0" fmla="*/ 339725 h 1563861"/>
              <a:gd name="connsiteX1" fmla="*/ 1186036 w 1256619"/>
              <a:gd name="connsiteY1" fmla="*/ 0 h 1563861"/>
              <a:gd name="connsiteX2" fmla="*/ 1227311 w 1256619"/>
              <a:gd name="connsiteY2" fmla="*/ 1268586 h 1563861"/>
              <a:gd name="connsiteX3" fmla="*/ 0 w 1256619"/>
              <a:gd name="connsiteY3" fmla="*/ 1563861 h 1563861"/>
              <a:gd name="connsiteX4" fmla="*/ 0 w 1256619"/>
              <a:gd name="connsiteY4" fmla="*/ 339725 h 1563861"/>
              <a:gd name="connsiteX0" fmla="*/ 0 w 1256619"/>
              <a:gd name="connsiteY0" fmla="*/ 339725 h 1563861"/>
              <a:gd name="connsiteX1" fmla="*/ 1186036 w 1256619"/>
              <a:gd name="connsiteY1" fmla="*/ 0 h 1563861"/>
              <a:gd name="connsiteX2" fmla="*/ 1227311 w 1256619"/>
              <a:gd name="connsiteY2" fmla="*/ 1268586 h 1563861"/>
              <a:gd name="connsiteX3" fmla="*/ 0 w 1256619"/>
              <a:gd name="connsiteY3" fmla="*/ 1563861 h 1563861"/>
              <a:gd name="connsiteX4" fmla="*/ 0 w 1256619"/>
              <a:gd name="connsiteY4" fmla="*/ 339725 h 1563861"/>
              <a:gd name="connsiteX0" fmla="*/ 0 w 1256619"/>
              <a:gd name="connsiteY0" fmla="*/ 339725 h 1563861"/>
              <a:gd name="connsiteX1" fmla="*/ 1186036 w 1256619"/>
              <a:gd name="connsiteY1" fmla="*/ 0 h 1563861"/>
              <a:gd name="connsiteX2" fmla="*/ 1227311 w 1256619"/>
              <a:gd name="connsiteY2" fmla="*/ 1268586 h 1563861"/>
              <a:gd name="connsiteX3" fmla="*/ 0 w 1256619"/>
              <a:gd name="connsiteY3" fmla="*/ 1563861 h 1563861"/>
              <a:gd name="connsiteX4" fmla="*/ 0 w 1256619"/>
              <a:gd name="connsiteY4" fmla="*/ 339725 h 1563861"/>
              <a:gd name="connsiteX0" fmla="*/ 0 w 1257251"/>
              <a:gd name="connsiteY0" fmla="*/ 339725 h 1563861"/>
              <a:gd name="connsiteX1" fmla="*/ 1189211 w 1257251"/>
              <a:gd name="connsiteY1" fmla="*/ 0 h 1563861"/>
              <a:gd name="connsiteX2" fmla="*/ 1227311 w 1257251"/>
              <a:gd name="connsiteY2" fmla="*/ 1268586 h 1563861"/>
              <a:gd name="connsiteX3" fmla="*/ 0 w 1257251"/>
              <a:gd name="connsiteY3" fmla="*/ 1563861 h 1563861"/>
              <a:gd name="connsiteX4" fmla="*/ 0 w 1257251"/>
              <a:gd name="connsiteY4" fmla="*/ 339725 h 1563861"/>
              <a:gd name="connsiteX0" fmla="*/ 0 w 1241250"/>
              <a:gd name="connsiteY0" fmla="*/ 298450 h 1522586"/>
              <a:gd name="connsiteX1" fmla="*/ 1024111 w 1241250"/>
              <a:gd name="connsiteY1" fmla="*/ 0 h 1522586"/>
              <a:gd name="connsiteX2" fmla="*/ 1227311 w 1241250"/>
              <a:gd name="connsiteY2" fmla="*/ 1227311 h 1522586"/>
              <a:gd name="connsiteX3" fmla="*/ 0 w 1241250"/>
              <a:gd name="connsiteY3" fmla="*/ 1522586 h 1522586"/>
              <a:gd name="connsiteX4" fmla="*/ 0 w 1241250"/>
              <a:gd name="connsiteY4" fmla="*/ 298450 h 1522586"/>
              <a:gd name="connsiteX0" fmla="*/ 0 w 1241360"/>
              <a:gd name="connsiteY0" fmla="*/ 310356 h 1534492"/>
              <a:gd name="connsiteX1" fmla="*/ 1026492 w 1241360"/>
              <a:gd name="connsiteY1" fmla="*/ 0 h 1534492"/>
              <a:gd name="connsiteX2" fmla="*/ 1227311 w 1241360"/>
              <a:gd name="connsiteY2" fmla="*/ 1239217 h 1534492"/>
              <a:gd name="connsiteX3" fmla="*/ 0 w 1241360"/>
              <a:gd name="connsiteY3" fmla="*/ 1534492 h 1534492"/>
              <a:gd name="connsiteX4" fmla="*/ 0 w 1241360"/>
              <a:gd name="connsiteY4" fmla="*/ 310356 h 1534492"/>
              <a:gd name="connsiteX0" fmla="*/ 0 w 1241360"/>
              <a:gd name="connsiteY0" fmla="*/ 310356 h 1534492"/>
              <a:gd name="connsiteX1" fmla="*/ 1026492 w 1241360"/>
              <a:gd name="connsiteY1" fmla="*/ 0 h 1534492"/>
              <a:gd name="connsiteX2" fmla="*/ 1227311 w 1241360"/>
              <a:gd name="connsiteY2" fmla="*/ 1239217 h 1534492"/>
              <a:gd name="connsiteX3" fmla="*/ 0 w 1241360"/>
              <a:gd name="connsiteY3" fmla="*/ 1534492 h 1534492"/>
              <a:gd name="connsiteX4" fmla="*/ 0 w 1241360"/>
              <a:gd name="connsiteY4" fmla="*/ 310356 h 1534492"/>
              <a:gd name="connsiteX0" fmla="*/ 0 w 1241471"/>
              <a:gd name="connsiteY0" fmla="*/ 315119 h 1539255"/>
              <a:gd name="connsiteX1" fmla="*/ 1028873 w 1241471"/>
              <a:gd name="connsiteY1" fmla="*/ 0 h 1539255"/>
              <a:gd name="connsiteX2" fmla="*/ 1227311 w 1241471"/>
              <a:gd name="connsiteY2" fmla="*/ 1243980 h 1539255"/>
              <a:gd name="connsiteX3" fmla="*/ 0 w 1241471"/>
              <a:gd name="connsiteY3" fmla="*/ 1539255 h 1539255"/>
              <a:gd name="connsiteX4" fmla="*/ 0 w 1241471"/>
              <a:gd name="connsiteY4" fmla="*/ 315119 h 1539255"/>
              <a:gd name="connsiteX0" fmla="*/ 0 w 1241471"/>
              <a:gd name="connsiteY0" fmla="*/ 315119 h 1539255"/>
              <a:gd name="connsiteX1" fmla="*/ 1028873 w 1241471"/>
              <a:gd name="connsiteY1" fmla="*/ 0 h 1539255"/>
              <a:gd name="connsiteX2" fmla="*/ 1227311 w 1241471"/>
              <a:gd name="connsiteY2" fmla="*/ 1243980 h 1539255"/>
              <a:gd name="connsiteX3" fmla="*/ 0 w 1241471"/>
              <a:gd name="connsiteY3" fmla="*/ 1539255 h 1539255"/>
              <a:gd name="connsiteX4" fmla="*/ 0 w 1241471"/>
              <a:gd name="connsiteY4" fmla="*/ 315119 h 1539255"/>
              <a:gd name="connsiteX0" fmla="*/ 0 w 1241471"/>
              <a:gd name="connsiteY0" fmla="*/ 315119 h 1539255"/>
              <a:gd name="connsiteX1" fmla="*/ 1028873 w 1241471"/>
              <a:gd name="connsiteY1" fmla="*/ 0 h 1539255"/>
              <a:gd name="connsiteX2" fmla="*/ 1227311 w 1241471"/>
              <a:gd name="connsiteY2" fmla="*/ 1243980 h 1539255"/>
              <a:gd name="connsiteX3" fmla="*/ 0 w 1241471"/>
              <a:gd name="connsiteY3" fmla="*/ 1539255 h 1539255"/>
              <a:gd name="connsiteX4" fmla="*/ 0 w 1241471"/>
              <a:gd name="connsiteY4" fmla="*/ 315119 h 1539255"/>
              <a:gd name="connsiteX0" fmla="*/ 0 w 1241471"/>
              <a:gd name="connsiteY0" fmla="*/ 315119 h 1390030"/>
              <a:gd name="connsiteX1" fmla="*/ 1028873 w 1241471"/>
              <a:gd name="connsiteY1" fmla="*/ 0 h 1390030"/>
              <a:gd name="connsiteX2" fmla="*/ 1227311 w 1241471"/>
              <a:gd name="connsiteY2" fmla="*/ 1243980 h 1390030"/>
              <a:gd name="connsiteX3" fmla="*/ 158750 w 1241471"/>
              <a:gd name="connsiteY3" fmla="*/ 1390030 h 1390030"/>
              <a:gd name="connsiteX4" fmla="*/ 0 w 1241471"/>
              <a:gd name="connsiteY4" fmla="*/ 315119 h 1390030"/>
              <a:gd name="connsiteX0" fmla="*/ 0 w 1241471"/>
              <a:gd name="connsiteY0" fmla="*/ 315119 h 1345580"/>
              <a:gd name="connsiteX1" fmla="*/ 1028873 w 1241471"/>
              <a:gd name="connsiteY1" fmla="*/ 0 h 1345580"/>
              <a:gd name="connsiteX2" fmla="*/ 1227311 w 1241471"/>
              <a:gd name="connsiteY2" fmla="*/ 1243980 h 1345580"/>
              <a:gd name="connsiteX3" fmla="*/ 247650 w 1241471"/>
              <a:gd name="connsiteY3" fmla="*/ 1345580 h 1345580"/>
              <a:gd name="connsiteX4" fmla="*/ 0 w 1241471"/>
              <a:gd name="connsiteY4" fmla="*/ 315119 h 1345580"/>
              <a:gd name="connsiteX0" fmla="*/ 0 w 1279571"/>
              <a:gd name="connsiteY0" fmla="*/ 329407 h 1345580"/>
              <a:gd name="connsiteX1" fmla="*/ 1066973 w 1279571"/>
              <a:gd name="connsiteY1" fmla="*/ 0 h 1345580"/>
              <a:gd name="connsiteX2" fmla="*/ 1265411 w 1279571"/>
              <a:gd name="connsiteY2" fmla="*/ 1243980 h 1345580"/>
              <a:gd name="connsiteX3" fmla="*/ 285750 w 1279571"/>
              <a:gd name="connsiteY3" fmla="*/ 1345580 h 1345580"/>
              <a:gd name="connsiteX4" fmla="*/ 0 w 1279571"/>
              <a:gd name="connsiteY4" fmla="*/ 329407 h 1345580"/>
              <a:gd name="connsiteX0" fmla="*/ 0 w 1279571"/>
              <a:gd name="connsiteY0" fmla="*/ 329407 h 1345580"/>
              <a:gd name="connsiteX1" fmla="*/ 1066973 w 1279571"/>
              <a:gd name="connsiteY1" fmla="*/ 0 h 1345580"/>
              <a:gd name="connsiteX2" fmla="*/ 1265411 w 1279571"/>
              <a:gd name="connsiteY2" fmla="*/ 1243980 h 1345580"/>
              <a:gd name="connsiteX3" fmla="*/ 252413 w 1279571"/>
              <a:gd name="connsiteY3" fmla="*/ 1345580 h 1345580"/>
              <a:gd name="connsiteX4" fmla="*/ 0 w 1279571"/>
              <a:gd name="connsiteY4" fmla="*/ 329407 h 134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9571" h="1345580">
                <a:moveTo>
                  <a:pt x="0" y="329407"/>
                </a:moveTo>
                <a:cubicBezTo>
                  <a:pt x="391376" y="146315"/>
                  <a:pt x="624796" y="67204"/>
                  <a:pt x="1066973" y="0"/>
                </a:cubicBezTo>
                <a:cubicBezTo>
                  <a:pt x="1093431" y="74670"/>
                  <a:pt x="1340553" y="905785"/>
                  <a:pt x="1265411" y="1243980"/>
                </a:cubicBezTo>
                <a:lnTo>
                  <a:pt x="252413" y="1345580"/>
                </a:lnTo>
                <a:lnTo>
                  <a:pt x="0" y="329407"/>
                </a:lnTo>
                <a:close/>
              </a:path>
            </a:pathLst>
          </a:custGeom>
          <a:gradFill>
            <a:gsLst>
              <a:gs pos="49000">
                <a:srgbClr val="F9B61F"/>
              </a:gs>
              <a:gs pos="0">
                <a:srgbClr val="FFB153"/>
              </a:gs>
              <a:gs pos="73000">
                <a:srgbClr val="FBC753"/>
              </a:gs>
            </a:gsLst>
            <a:lin ang="6600000" scaled="0"/>
          </a:gradFill>
          <a:ln w="25400" cap="flat" cmpd="sng" algn="ctr">
            <a:noFill/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6" name="矩形 2"/>
          <p:cNvSpPr/>
          <p:nvPr/>
        </p:nvSpPr>
        <p:spPr>
          <a:xfrm>
            <a:off x="8712556" y="1288778"/>
            <a:ext cx="423839" cy="2310978"/>
          </a:xfrm>
          <a:custGeom>
            <a:avLst/>
            <a:gdLst/>
            <a:ahLst/>
            <a:cxnLst/>
            <a:rect l="l" t="t" r="r" b="b"/>
            <a:pathLst>
              <a:path w="371846" h="2027489">
                <a:moveTo>
                  <a:pt x="5911" y="0"/>
                </a:moveTo>
                <a:lnTo>
                  <a:pt x="297952" y="188568"/>
                </a:lnTo>
                <a:cubicBezTo>
                  <a:pt x="352167" y="634733"/>
                  <a:pt x="419556" y="1592856"/>
                  <a:pt x="323110" y="2027487"/>
                </a:cubicBezTo>
                <a:lnTo>
                  <a:pt x="323099" y="2027489"/>
                </a:lnTo>
                <a:cubicBezTo>
                  <a:pt x="444970" y="1477912"/>
                  <a:pt x="45505" y="131076"/>
                  <a:pt x="0" y="1208"/>
                </a:cubicBezTo>
                <a:cubicBezTo>
                  <a:pt x="1948" y="688"/>
                  <a:pt x="3930" y="344"/>
                  <a:pt x="5911" y="0"/>
                </a:cubicBezTo>
                <a:close/>
              </a:path>
            </a:pathLst>
          </a:custGeom>
          <a:gradFill flip="none" rotWithShape="1">
            <a:gsLst>
              <a:gs pos="15000">
                <a:srgbClr val="F9CD45"/>
              </a:gs>
              <a:gs pos="0">
                <a:srgbClr val="FFB153"/>
              </a:gs>
              <a:gs pos="65000">
                <a:srgbClr val="FBC753"/>
              </a:gs>
            </a:gsLst>
            <a:lin ang="5400000" scaled="1"/>
            <a:tileRect/>
          </a:gradFill>
          <a:ln w="3175" cap="flat" cmpd="sng" algn="ctr">
            <a:noFill/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 rot="21347010">
            <a:off x="6947523" y="1574688"/>
            <a:ext cx="252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случае если управляющая организация не реагирует на Ваше обращение, </a:t>
            </a:r>
            <a:br>
              <a:rPr lang="ru-RU" dirty="0" smtClean="0"/>
            </a:br>
            <a:r>
              <a:rPr lang="ru-RU" dirty="0" smtClean="0"/>
              <a:t>стоит обратиться </a:t>
            </a:r>
            <a:br>
              <a:rPr lang="ru-RU" dirty="0" smtClean="0"/>
            </a:br>
            <a:r>
              <a:rPr lang="ru-RU" dirty="0" smtClean="0"/>
              <a:t> в Госжилинспекцию 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131840" y="5408056"/>
            <a:ext cx="3168352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Отправить обращение через ГИС ЖКХ, осуществив авторизацию на сайте. Авторизацию могут выполнить пользователи, имеющие подтвержденную регистрацию </a:t>
            </a:r>
            <a:br>
              <a:rPr lang="ru-RU" sz="15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на портале gosuslugi.ru</a:t>
            </a:r>
            <a:endParaRPr lang="ru-RU" sz="15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3" descr="C:\Users\khoroshikhEV\Downloads\1168234616_fo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r="15000"/>
          <a:stretch>
            <a:fillRect/>
          </a:stretch>
        </p:blipFill>
        <p:spPr bwMode="auto">
          <a:xfrm flipH="1">
            <a:off x="7020272" y="4005064"/>
            <a:ext cx="136815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660232" y="5445224"/>
            <a:ext cx="2160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Отправить обращение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Госжилинспекцию Московской области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почте России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76456" y="6488964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6</a:t>
            </a:r>
            <a:endParaRPr lang="ru-RU" b="1" dirty="0"/>
          </a:p>
        </p:txBody>
      </p:sp>
      <p:pic>
        <p:nvPicPr>
          <p:cNvPr id="1027" name="Picture 3" descr="C:\Users\khoroshikhEV\Desktop\ЕГРЮЛ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3861048"/>
            <a:ext cx="3010244" cy="157698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1855</TotalTime>
  <Words>320</Words>
  <Application>Microsoft Office PowerPoint</Application>
  <PresentationFormat>Экран (4:3)</PresentationFormat>
  <Paragraphs>51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Бурдаков Артем Евгеньевич</dc:creator>
  <cp:lastModifiedBy>User</cp:lastModifiedBy>
  <cp:revision>206</cp:revision>
  <cp:lastPrinted>2017-06-15T06:56:26Z</cp:lastPrinted>
  <dcterms:created xsi:type="dcterms:W3CDTF">2017-03-07T08:04:21Z</dcterms:created>
  <dcterms:modified xsi:type="dcterms:W3CDTF">2018-06-20T14:29:45Z</dcterms:modified>
</cp:coreProperties>
</file>